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3" r:id="rId6"/>
    <p:sldId id="261" r:id="rId7"/>
    <p:sldId id="264" r:id="rId8"/>
    <p:sldId id="275" r:id="rId9"/>
    <p:sldId id="276" r:id="rId10"/>
    <p:sldId id="265" r:id="rId11"/>
    <p:sldId id="266" r:id="rId12"/>
    <p:sldId id="269" r:id="rId13"/>
    <p:sldId id="272" r:id="rId14"/>
    <p:sldId id="267" r:id="rId15"/>
    <p:sldId id="268" r:id="rId16"/>
    <p:sldId id="270" r:id="rId17"/>
    <p:sldId id="271" r:id="rId18"/>
    <p:sldId id="273" r:id="rId19"/>
    <p:sldId id="274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Lato" panose="020F0502020204030203" pitchFamily="34" charset="0"/>
      <p:regular r:id="rId26"/>
      <p:bold r:id="rId27"/>
      <p:italic r:id="rId28"/>
      <p:boldItalic r:id="rId29"/>
    </p:embeddedFont>
    <p:embeddedFont>
      <p:font typeface="Montserrat" panose="000005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Estilo Mé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357817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d6ab69a5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d6ab69a5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4807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d6ab69a5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d6ab69a5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5384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d6ab69a5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d6ab69a5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9380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d6ab69a5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d6ab69a5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8815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d6ab69a5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d6ab69a5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97257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d6ab69a5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d6ab69a5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1713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d6ab69a5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d6ab69a5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5536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d6ab69a5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d6ab69a5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20117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d6ab69a5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d6ab69a5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4412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d6ab69a5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d6ab69a5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167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d6ab69a5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d6ab69a5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3d6ab69a5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3d6ab69a5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d6ab69a5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d6ab69a5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d6ab69a5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d6ab69a5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801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d6ab69a5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d6ab69a5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4135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d6ab69a5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d6ab69a5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2064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d6ab69a5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d6ab69a5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199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d6ab69a5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d6ab69a5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846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6094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f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000" dirty="0"/>
              <a:t>DETECÇÃO DE FRAUDES EM CARTÕES DE CRÉDITO</a:t>
            </a:r>
            <a:endParaRPr sz="3000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EF2CF40-6D1C-700C-60F8-4226B8E362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127563" y="1789117"/>
            <a:ext cx="5989218" cy="1182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pt-BR" sz="3600" dirty="0"/>
              <a:t>Modelo 2 -</a:t>
            </a:r>
            <a:br>
              <a:rPr lang="pt-BR" sz="3600" dirty="0"/>
            </a:br>
            <a:r>
              <a:rPr lang="pt-BR" sz="2000" dirty="0" err="1"/>
              <a:t>Decision</a:t>
            </a:r>
            <a:r>
              <a:rPr lang="pt-BR" sz="2000" dirty="0"/>
              <a:t> </a:t>
            </a:r>
            <a:r>
              <a:rPr lang="pt-BR" sz="2000" dirty="0" err="1"/>
              <a:t>Tree</a:t>
            </a:r>
            <a:r>
              <a:rPr lang="pt-BR" sz="2000" dirty="0"/>
              <a:t> </a:t>
            </a:r>
            <a:r>
              <a:rPr lang="pt-BR" sz="2000" dirty="0" err="1"/>
              <a:t>Classifier</a:t>
            </a:r>
            <a:br>
              <a:rPr lang="pt-BR" sz="2000" dirty="0"/>
            </a:br>
            <a:endParaRPr sz="2800" dirty="0"/>
          </a:p>
        </p:txBody>
      </p:sp>
      <p:pic>
        <p:nvPicPr>
          <p:cNvPr id="4" name="Imagem 3" descr="Pessoa na frente de um laptop&#10;&#10;Descrição gerada automaticamente">
            <a:extLst>
              <a:ext uri="{FF2B5EF4-FFF2-40B4-BE49-F238E27FC236}">
                <a16:creationId xmlns:a16="http://schemas.microsoft.com/office/drawing/2014/main" id="{A6B84E72-9F3C-EB1E-A834-603F0F04E4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93" r="17688"/>
          <a:stretch/>
        </p:blipFill>
        <p:spPr>
          <a:xfrm>
            <a:off x="3340672" y="0"/>
            <a:ext cx="5803324" cy="5143500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85F2424-73CC-5E4B-3B95-9811CD2E93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0652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6;p15">
            <a:extLst>
              <a:ext uri="{FF2B5EF4-FFF2-40B4-BE49-F238E27FC236}">
                <a16:creationId xmlns:a16="http://schemas.microsoft.com/office/drawing/2014/main" id="{7CBFE53C-86F5-CC99-34E3-19C683821C29}"/>
              </a:ext>
            </a:extLst>
          </p:cNvPr>
          <p:cNvSpPr txBox="1">
            <a:spLocks/>
          </p:cNvSpPr>
          <p:nvPr/>
        </p:nvSpPr>
        <p:spPr>
          <a:xfrm>
            <a:off x="1171732" y="217577"/>
            <a:ext cx="4587000" cy="529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dirty="0" err="1"/>
              <a:t>Decision</a:t>
            </a:r>
            <a:r>
              <a:rPr lang="pt-BR" dirty="0"/>
              <a:t> </a:t>
            </a:r>
            <a:r>
              <a:rPr lang="pt-BR" dirty="0" err="1"/>
              <a:t>Tree</a:t>
            </a:r>
            <a:r>
              <a:rPr lang="pt-BR" dirty="0"/>
              <a:t> </a:t>
            </a:r>
            <a:r>
              <a:rPr lang="pt-BR" dirty="0" err="1"/>
              <a:t>Classifier</a:t>
            </a:r>
            <a:endParaRPr lang="pt-BR" dirty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8F41A7BC-DCB1-65BA-4FC9-3C11CCA8CDA3}"/>
              </a:ext>
            </a:extLst>
          </p:cNvPr>
          <p:cNvCxnSpPr>
            <a:cxnSpLocks/>
          </p:cNvCxnSpPr>
          <p:nvPr/>
        </p:nvCxnSpPr>
        <p:spPr>
          <a:xfrm>
            <a:off x="1171732" y="886691"/>
            <a:ext cx="784401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154;p16">
            <a:extLst>
              <a:ext uri="{FF2B5EF4-FFF2-40B4-BE49-F238E27FC236}">
                <a16:creationId xmlns:a16="http://schemas.microsoft.com/office/drawing/2014/main" id="{FA9DCA39-0CCC-0710-6B9E-FCE6F8D94D77}"/>
              </a:ext>
            </a:extLst>
          </p:cNvPr>
          <p:cNvSpPr txBox="1">
            <a:spLocks/>
          </p:cNvSpPr>
          <p:nvPr/>
        </p:nvSpPr>
        <p:spPr>
          <a:xfrm>
            <a:off x="111860" y="1358746"/>
            <a:ext cx="4286958" cy="35671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Alta precisão e robustos em relação a outliers.</a:t>
            </a:r>
          </a:p>
          <a:p>
            <a:pPr marL="285750" indent="-285750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Funcionam de forma semelhante a um fluxograma, estabelecendo nós que se relacionam entre si por uma hierarquia.</a:t>
            </a:r>
          </a:p>
          <a:p>
            <a:pPr marL="285750" indent="-285750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Os nós-folha são os resultados finais e o nó-raiz é um dos atributos do </a:t>
            </a:r>
            <a:r>
              <a:rPr lang="pt-BR" sz="1200" dirty="0" err="1">
                <a:solidFill>
                  <a:schemeClr val="bg1">
                    <a:lumMod val="95000"/>
                  </a:schemeClr>
                </a:solidFill>
              </a:rPr>
              <a:t>dataset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. </a:t>
            </a:r>
          </a:p>
          <a:p>
            <a:pPr marL="285750" indent="-285750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Os nós são ligados entre regras "</a:t>
            </a:r>
            <a:r>
              <a:rPr lang="pt-BR" sz="1200" dirty="0" err="1">
                <a:solidFill>
                  <a:schemeClr val="bg1">
                    <a:lumMod val="95000"/>
                  </a:schemeClr>
                </a:solidFill>
              </a:rPr>
              <a:t>se-então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".</a:t>
            </a:r>
          </a:p>
          <a:p>
            <a:pPr marL="285750" indent="-285750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O algoritmo realiza cálculos que definem a posição de cada variável na árvore com base no ganho de informação e a entropia.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41A61A7-1CA1-20ED-AE6A-7BE6E8DB8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260" y="1787238"/>
            <a:ext cx="4600880" cy="2337952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F05618B-C845-141E-1C47-25D13476E7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2526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6;p15">
            <a:extLst>
              <a:ext uri="{FF2B5EF4-FFF2-40B4-BE49-F238E27FC236}">
                <a16:creationId xmlns:a16="http://schemas.microsoft.com/office/drawing/2014/main" id="{7CBFE53C-86F5-CC99-34E3-19C683821C29}"/>
              </a:ext>
            </a:extLst>
          </p:cNvPr>
          <p:cNvSpPr txBox="1">
            <a:spLocks/>
          </p:cNvSpPr>
          <p:nvPr/>
        </p:nvSpPr>
        <p:spPr>
          <a:xfrm>
            <a:off x="1171732" y="217577"/>
            <a:ext cx="4587000" cy="529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dirty="0" err="1"/>
              <a:t>Decision</a:t>
            </a:r>
            <a:r>
              <a:rPr lang="pt-BR" dirty="0"/>
              <a:t> </a:t>
            </a:r>
            <a:r>
              <a:rPr lang="pt-BR" dirty="0" err="1"/>
              <a:t>Tree</a:t>
            </a:r>
            <a:r>
              <a:rPr lang="pt-BR" dirty="0"/>
              <a:t> </a:t>
            </a:r>
            <a:r>
              <a:rPr lang="pt-BR" dirty="0" err="1"/>
              <a:t>Classifier</a:t>
            </a:r>
            <a:endParaRPr lang="pt-BR" dirty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8F41A7BC-DCB1-65BA-4FC9-3C11CCA8CDA3}"/>
              </a:ext>
            </a:extLst>
          </p:cNvPr>
          <p:cNvCxnSpPr>
            <a:cxnSpLocks/>
          </p:cNvCxnSpPr>
          <p:nvPr/>
        </p:nvCxnSpPr>
        <p:spPr>
          <a:xfrm>
            <a:off x="1171732" y="886691"/>
            <a:ext cx="784401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154;p16">
            <a:extLst>
              <a:ext uri="{FF2B5EF4-FFF2-40B4-BE49-F238E27FC236}">
                <a16:creationId xmlns:a16="http://schemas.microsoft.com/office/drawing/2014/main" id="{FA9DCA39-0CCC-0710-6B9E-FCE6F8D94D77}"/>
              </a:ext>
            </a:extLst>
          </p:cNvPr>
          <p:cNvSpPr txBox="1">
            <a:spLocks/>
          </p:cNvSpPr>
          <p:nvPr/>
        </p:nvSpPr>
        <p:spPr>
          <a:xfrm>
            <a:off x="179096" y="1874627"/>
            <a:ext cx="4286958" cy="30317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A acurácia do modelo já apresenta um valor alto (99%), mas a fim de explorar com mais profundidade os resultados, iremos analisar a matriz de confusão.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7563B3E-1F5E-9D76-5EA9-5757EE90B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364" y="2097352"/>
            <a:ext cx="3055584" cy="1827348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189B525-B6E5-5BC5-2B15-360E32E4D4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2278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6;p15">
            <a:extLst>
              <a:ext uri="{FF2B5EF4-FFF2-40B4-BE49-F238E27FC236}">
                <a16:creationId xmlns:a16="http://schemas.microsoft.com/office/drawing/2014/main" id="{7CBFE53C-86F5-CC99-34E3-19C683821C29}"/>
              </a:ext>
            </a:extLst>
          </p:cNvPr>
          <p:cNvSpPr txBox="1">
            <a:spLocks/>
          </p:cNvSpPr>
          <p:nvPr/>
        </p:nvSpPr>
        <p:spPr>
          <a:xfrm>
            <a:off x="1171732" y="217577"/>
            <a:ext cx="4587000" cy="529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dirty="0" err="1"/>
              <a:t>Decision</a:t>
            </a:r>
            <a:r>
              <a:rPr lang="pt-BR" dirty="0"/>
              <a:t> </a:t>
            </a:r>
            <a:r>
              <a:rPr lang="pt-BR" dirty="0" err="1"/>
              <a:t>Tree</a:t>
            </a:r>
            <a:r>
              <a:rPr lang="pt-BR" dirty="0"/>
              <a:t> </a:t>
            </a:r>
            <a:r>
              <a:rPr lang="pt-BR" dirty="0" err="1"/>
              <a:t>Classifier</a:t>
            </a:r>
            <a:endParaRPr lang="pt-BR" dirty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8F41A7BC-DCB1-65BA-4FC9-3C11CCA8CDA3}"/>
              </a:ext>
            </a:extLst>
          </p:cNvPr>
          <p:cNvCxnSpPr>
            <a:cxnSpLocks/>
          </p:cNvCxnSpPr>
          <p:nvPr/>
        </p:nvCxnSpPr>
        <p:spPr>
          <a:xfrm>
            <a:off x="1171732" y="886691"/>
            <a:ext cx="784401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4327A8-0A75-DD76-76BE-82082184F5C6}"/>
              </a:ext>
            </a:extLst>
          </p:cNvPr>
          <p:cNvSpPr txBox="1"/>
          <p:nvPr/>
        </p:nvSpPr>
        <p:spPr>
          <a:xfrm>
            <a:off x="80682" y="1322349"/>
            <a:ext cx="893506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A raiz recebe o </a:t>
            </a:r>
            <a:r>
              <a:rPr lang="pt-BR" sz="1200" dirty="0" err="1">
                <a:solidFill>
                  <a:schemeClr val="bg1">
                    <a:lumMod val="95000"/>
                  </a:schemeClr>
                </a:solidFill>
              </a:rPr>
              <a:t>dataset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 completo e faz uma pergunta de verdadeiro ou falso. Essa pergunta divide o </a:t>
            </a:r>
            <a:r>
              <a:rPr lang="pt-BR" sz="1200" dirty="0" err="1">
                <a:solidFill>
                  <a:schemeClr val="bg1">
                    <a:lumMod val="95000"/>
                  </a:schemeClr>
                </a:solidFill>
              </a:rPr>
              <a:t>dataset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 pelos próximos dois nós. </a:t>
            </a:r>
          </a:p>
          <a:p>
            <a:pPr marL="285750" indent="-2857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Maiores variações nos valores de transação, compras online e maiores distâncias de casa são os fatores que mais indicam fraudes.</a:t>
            </a:r>
            <a:endParaRPr lang="pt-BR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F191C1E5-8FD3-49B2-D1E4-920BBC2E1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510" y="2154278"/>
            <a:ext cx="6766980" cy="2989222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23D1FAA-6DF3-9B05-4F12-E9BB5F4F39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0957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127563" y="1789117"/>
            <a:ext cx="5989218" cy="1182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/>
              <a:t>Modelo 3 -</a:t>
            </a:r>
            <a:br>
              <a:rPr lang="pt-BR" sz="3600" dirty="0"/>
            </a:br>
            <a:r>
              <a:rPr lang="pt-BR" sz="3600" dirty="0" err="1"/>
              <a:t>Naive</a:t>
            </a:r>
            <a:r>
              <a:rPr lang="pt-BR" sz="3600" dirty="0"/>
              <a:t> </a:t>
            </a:r>
            <a:r>
              <a:rPr lang="pt-BR" sz="3600" dirty="0" err="1"/>
              <a:t>Bayes</a:t>
            </a:r>
            <a:endParaRPr sz="2800" dirty="0"/>
          </a:p>
        </p:txBody>
      </p:sp>
      <p:pic>
        <p:nvPicPr>
          <p:cNvPr id="4" name="Imagem 3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7EED4929-D083-9AED-7FFA-D8C7F9A07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220" y="856816"/>
            <a:ext cx="5735780" cy="3445023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C26FC97-BF1F-39C0-0422-433D33FAD5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5526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6;p15">
            <a:extLst>
              <a:ext uri="{FF2B5EF4-FFF2-40B4-BE49-F238E27FC236}">
                <a16:creationId xmlns:a16="http://schemas.microsoft.com/office/drawing/2014/main" id="{7CBFE53C-86F5-CC99-34E3-19C683821C29}"/>
              </a:ext>
            </a:extLst>
          </p:cNvPr>
          <p:cNvSpPr txBox="1">
            <a:spLocks/>
          </p:cNvSpPr>
          <p:nvPr/>
        </p:nvSpPr>
        <p:spPr>
          <a:xfrm>
            <a:off x="1171732" y="217577"/>
            <a:ext cx="4587000" cy="529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2400" dirty="0" err="1"/>
              <a:t>Naive</a:t>
            </a:r>
            <a:r>
              <a:rPr lang="pt-BR" sz="2400" dirty="0"/>
              <a:t> </a:t>
            </a:r>
            <a:r>
              <a:rPr lang="pt-BR" sz="2400" dirty="0" err="1"/>
              <a:t>Bayes</a:t>
            </a:r>
            <a:endParaRPr lang="pt-BR" dirty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8F41A7BC-DCB1-65BA-4FC9-3C11CCA8CDA3}"/>
              </a:ext>
            </a:extLst>
          </p:cNvPr>
          <p:cNvCxnSpPr>
            <a:cxnSpLocks/>
          </p:cNvCxnSpPr>
          <p:nvPr/>
        </p:nvCxnSpPr>
        <p:spPr>
          <a:xfrm>
            <a:off x="1171732" y="886691"/>
            <a:ext cx="784401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154;p16">
            <a:extLst>
              <a:ext uri="{FF2B5EF4-FFF2-40B4-BE49-F238E27FC236}">
                <a16:creationId xmlns:a16="http://schemas.microsoft.com/office/drawing/2014/main" id="{FA9DCA39-0CCC-0710-6B9E-FCE6F8D94D77}"/>
              </a:ext>
            </a:extLst>
          </p:cNvPr>
          <p:cNvSpPr txBox="1">
            <a:spLocks/>
          </p:cNvSpPr>
          <p:nvPr/>
        </p:nvSpPr>
        <p:spPr>
          <a:xfrm>
            <a:off x="160349" y="1406237"/>
            <a:ext cx="4667959" cy="3519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900" dirty="0" err="1">
                <a:solidFill>
                  <a:schemeClr val="bg1">
                    <a:lumMod val="95000"/>
                  </a:schemeClr>
                </a:solidFill>
              </a:rPr>
              <a:t>Naive</a:t>
            </a:r>
            <a:r>
              <a:rPr lang="pt-BR" sz="9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pt-BR" sz="900" dirty="0" err="1">
                <a:solidFill>
                  <a:schemeClr val="bg1">
                    <a:lumMod val="95000"/>
                  </a:schemeClr>
                </a:solidFill>
              </a:rPr>
              <a:t>Bayes</a:t>
            </a:r>
            <a:r>
              <a:rPr lang="pt-BR" sz="900" dirty="0">
                <a:solidFill>
                  <a:schemeClr val="bg1">
                    <a:lumMod val="95000"/>
                  </a:schemeClr>
                </a:solidFill>
              </a:rPr>
              <a:t> é um algoritmo de classificação, baseado no "teorema de </a:t>
            </a:r>
            <a:r>
              <a:rPr lang="pt-BR" sz="900" dirty="0" err="1">
                <a:solidFill>
                  <a:schemeClr val="bg1">
                    <a:lumMod val="95000"/>
                  </a:schemeClr>
                </a:solidFill>
              </a:rPr>
              <a:t>Bayes</a:t>
            </a:r>
            <a:r>
              <a:rPr lang="pt-BR" sz="900" dirty="0">
                <a:solidFill>
                  <a:schemeClr val="bg1">
                    <a:lumMod val="95000"/>
                  </a:schemeClr>
                </a:solidFill>
              </a:rPr>
              <a:t>" que usa como conceito a probabilidade.</a:t>
            </a:r>
          </a:p>
          <a:p>
            <a:pPr marL="285750" indent="-2857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bg1">
                    <a:lumMod val="95000"/>
                  </a:schemeClr>
                </a:solidFill>
              </a:rPr>
              <a:t>Esse algoritmo toma como premissa a suposição de independência entre as variáveis, isso explica o motivo de receber </a:t>
            </a:r>
            <a:r>
              <a:rPr lang="pt-BR" sz="900" dirty="0" err="1">
                <a:solidFill>
                  <a:schemeClr val="bg1">
                    <a:lumMod val="95000"/>
                  </a:schemeClr>
                </a:solidFill>
              </a:rPr>
              <a:t>Naive</a:t>
            </a:r>
            <a:r>
              <a:rPr lang="pt-BR" sz="900" dirty="0">
                <a:solidFill>
                  <a:schemeClr val="bg1">
                    <a:lumMod val="95000"/>
                  </a:schemeClr>
                </a:solidFill>
              </a:rPr>
              <a:t> (ingênuo). Porém, é um algoritmo muito rápido e usado em diversas aplicações. Entre elas são para análise de crédito, detecção de SPAM, diagnósticos médicos ou busca por falhas em sistemas mecânicos.</a:t>
            </a:r>
          </a:p>
          <a:p>
            <a:pPr marL="285750" indent="-2857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900" b="1" dirty="0" err="1">
                <a:solidFill>
                  <a:schemeClr val="bg1">
                    <a:lumMod val="95000"/>
                  </a:schemeClr>
                </a:solidFill>
              </a:rPr>
              <a:t>Gaussian</a:t>
            </a:r>
            <a:r>
              <a:rPr lang="pt-BR" sz="900" b="1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pt-BR" sz="900" dirty="0">
                <a:solidFill>
                  <a:schemeClr val="bg1">
                    <a:lumMod val="95000"/>
                  </a:schemeClr>
                </a:solidFill>
              </a:rPr>
              <a:t>é o método indicado para quando as variáveis independentes são contínuas e têm distribuição normal. Exemplo seria tentar prever o risco de uma pessoa portar uma doença a partir de vários indicadores sanguíneos.</a:t>
            </a:r>
          </a:p>
          <a:p>
            <a:pPr marL="285750" indent="-2857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900" b="1" dirty="0">
                <a:solidFill>
                  <a:schemeClr val="bg1">
                    <a:lumMod val="95000"/>
                  </a:schemeClr>
                </a:solidFill>
              </a:rPr>
              <a:t>Multinominal: </a:t>
            </a:r>
            <a:r>
              <a:rPr lang="pt-BR" sz="900" dirty="0">
                <a:solidFill>
                  <a:schemeClr val="bg1">
                    <a:lumMod val="95000"/>
                  </a:schemeClr>
                </a:solidFill>
              </a:rPr>
              <a:t>as variáveis independentes também são discretas, mas agora são multinominais, o que significa que elas têm mais de um valor possível, como os possíveis resultados de uma jogada de dado. Exemplo prever o grau de risco de crédito com base no estado civil das pessoas, que pode ter várias categorias: solteiro, casado, divorciado, viúvo.</a:t>
            </a:r>
          </a:p>
          <a:p>
            <a:pPr marL="285750" indent="-2857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900" b="1" dirty="0">
                <a:solidFill>
                  <a:schemeClr val="bg1">
                    <a:lumMod val="95000"/>
                  </a:schemeClr>
                </a:solidFill>
              </a:rPr>
              <a:t>Bernoulli: </a:t>
            </a:r>
            <a:r>
              <a:rPr lang="pt-BR" sz="900" dirty="0">
                <a:solidFill>
                  <a:schemeClr val="bg1">
                    <a:lumMod val="95000"/>
                  </a:schemeClr>
                </a:solidFill>
              </a:rPr>
              <a:t>usado quando as variáveis independentes são discretas, mas apenas dois valores são possíveis, como os possíveis resultados de jogar uma moeda. Um exemplo seria tentar prever o grau com que uma pessoa vai gostar de um filme com base no seu sexo.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28096320-36BA-15D7-EA71-AF88DD706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581719"/>
              </p:ext>
            </p:extLst>
          </p:nvPr>
        </p:nvGraphicFramePr>
        <p:xfrm>
          <a:off x="5518151" y="1901536"/>
          <a:ext cx="2832100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60550">
                  <a:extLst>
                    <a:ext uri="{9D8B030D-6E8A-4147-A177-3AD203B41FA5}">
                      <a16:colId xmlns:a16="http://schemas.microsoft.com/office/drawing/2014/main" val="335389214"/>
                    </a:ext>
                  </a:extLst>
                </a:gridCol>
                <a:gridCol w="1471550">
                  <a:extLst>
                    <a:ext uri="{9D8B030D-6E8A-4147-A177-3AD203B41FA5}">
                      <a16:colId xmlns:a16="http://schemas.microsoft.com/office/drawing/2014/main" val="213669500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Tipo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Resultado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980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Gaussian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95,08%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879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Multinominal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91,94%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62271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Bernoulli 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91,26%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21037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316" y="2879352"/>
            <a:ext cx="2854295" cy="1830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8C316BD-3350-4AF2-2FC4-F4371C7507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7462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127563" y="1789117"/>
            <a:ext cx="5989218" cy="1182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/>
              <a:t>Resultados</a:t>
            </a:r>
            <a:endParaRPr sz="2800" dirty="0"/>
          </a:p>
        </p:txBody>
      </p:sp>
      <p:pic>
        <p:nvPicPr>
          <p:cNvPr id="6" name="Imagem 5" descr="Mouse de computador&#10;&#10;Descrição gerada automaticamente com confiança média">
            <a:extLst>
              <a:ext uri="{FF2B5EF4-FFF2-40B4-BE49-F238E27FC236}">
                <a16:creationId xmlns:a16="http://schemas.microsoft.com/office/drawing/2014/main" id="{2D053144-ECEA-9072-4FD3-773ACB0DA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4ACA347-48EC-AB91-993F-69581213D3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5364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6;p15">
            <a:extLst>
              <a:ext uri="{FF2B5EF4-FFF2-40B4-BE49-F238E27FC236}">
                <a16:creationId xmlns:a16="http://schemas.microsoft.com/office/drawing/2014/main" id="{7CBFE53C-86F5-CC99-34E3-19C683821C29}"/>
              </a:ext>
            </a:extLst>
          </p:cNvPr>
          <p:cNvSpPr txBox="1">
            <a:spLocks/>
          </p:cNvSpPr>
          <p:nvPr/>
        </p:nvSpPr>
        <p:spPr>
          <a:xfrm>
            <a:off x="1171732" y="217577"/>
            <a:ext cx="4587000" cy="529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2400" dirty="0"/>
              <a:t>Resultados</a:t>
            </a:r>
            <a:endParaRPr lang="pt-BR" dirty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8F41A7BC-DCB1-65BA-4FC9-3C11CCA8CDA3}"/>
              </a:ext>
            </a:extLst>
          </p:cNvPr>
          <p:cNvCxnSpPr>
            <a:cxnSpLocks/>
          </p:cNvCxnSpPr>
          <p:nvPr/>
        </p:nvCxnSpPr>
        <p:spPr>
          <a:xfrm>
            <a:off x="1171732" y="886691"/>
            <a:ext cx="784401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154;p16">
            <a:extLst>
              <a:ext uri="{FF2B5EF4-FFF2-40B4-BE49-F238E27FC236}">
                <a16:creationId xmlns:a16="http://schemas.microsoft.com/office/drawing/2014/main" id="{FA9DCA39-0CCC-0710-6B9E-FCE6F8D94D77}"/>
              </a:ext>
            </a:extLst>
          </p:cNvPr>
          <p:cNvSpPr txBox="1">
            <a:spLocks/>
          </p:cNvSpPr>
          <p:nvPr/>
        </p:nvSpPr>
        <p:spPr>
          <a:xfrm>
            <a:off x="160349" y="1406237"/>
            <a:ext cx="4667959" cy="3519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A tabela ao lado mostra que os testes do modelo “</a:t>
            </a:r>
            <a:r>
              <a:rPr lang="pt-BR" sz="1200" dirty="0" err="1">
                <a:solidFill>
                  <a:schemeClr val="bg1">
                    <a:lumMod val="95000"/>
                  </a:schemeClr>
                </a:solidFill>
              </a:rPr>
              <a:t>Decision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pt-BR" sz="1200" dirty="0" err="1">
                <a:solidFill>
                  <a:schemeClr val="bg1">
                    <a:lumMod val="95000"/>
                  </a:schemeClr>
                </a:solidFill>
              </a:rPr>
              <a:t>Tree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pt-BR" sz="1200" dirty="0" err="1">
                <a:solidFill>
                  <a:schemeClr val="bg1">
                    <a:lumMod val="95000"/>
                  </a:schemeClr>
                </a:solidFill>
              </a:rPr>
              <a:t>Classifier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” alcançou o melhor resultado em comparação aos outros modelos, chegando a um resultado de 99,99% de precisão.</a:t>
            </a:r>
          </a:p>
          <a:p>
            <a:pPr marL="171450" indent="-1714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>
                  <a:lumMod val="95000"/>
                </a:schemeClr>
              </a:solidFill>
            </a:endParaRPr>
          </a:p>
          <a:p>
            <a:pPr marL="171450" indent="-1714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>
                  <a:lumMod val="95000"/>
                </a:schemeClr>
              </a:solidFill>
            </a:endParaRPr>
          </a:p>
          <a:p>
            <a:pPr marL="171450" indent="-1714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Analisando a importância de cada </a:t>
            </a:r>
            <a:r>
              <a:rPr lang="pt-BR" sz="1200" dirty="0" err="1">
                <a:solidFill>
                  <a:schemeClr val="bg1">
                    <a:lumMod val="95000"/>
                  </a:schemeClr>
                </a:solidFill>
              </a:rPr>
              <a:t>feature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, podemos observar que nenhuma está impactando negativamente o modelo e que a variável "</a:t>
            </a:r>
            <a:r>
              <a:rPr lang="pt-BR" sz="1200" dirty="0" err="1">
                <a:solidFill>
                  <a:schemeClr val="bg1">
                    <a:lumMod val="95000"/>
                  </a:schemeClr>
                </a:solidFill>
              </a:rPr>
              <a:t>ratio_to_median_purchase_price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", que determina a razão entre a transação mediana e a atual, é a que mais tem influência sob o modelo, seguida da informação de se a transação foi online e a distância da casa do dono do cartão.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1937E167-956C-0729-15EB-BABC99262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889574"/>
              </p:ext>
            </p:extLst>
          </p:nvPr>
        </p:nvGraphicFramePr>
        <p:xfrm>
          <a:off x="5326380" y="1406237"/>
          <a:ext cx="3352800" cy="114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79600">
                  <a:extLst>
                    <a:ext uri="{9D8B030D-6E8A-4147-A177-3AD203B41FA5}">
                      <a16:colId xmlns:a16="http://schemas.microsoft.com/office/drawing/2014/main" val="1303996323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245498799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Algoritmo</a:t>
                      </a:r>
                      <a:endParaRPr lang="pt-BR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Resultado</a:t>
                      </a:r>
                      <a:endParaRPr lang="pt-BR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243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KNN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99,98% 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84981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Decision</a:t>
                      </a:r>
                      <a:r>
                        <a:rPr lang="pt-BR" sz="11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 </a:t>
                      </a:r>
                      <a:r>
                        <a:rPr lang="pt-BR" sz="1100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Tree</a:t>
                      </a:r>
                      <a:r>
                        <a:rPr lang="pt-BR" sz="11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 </a:t>
                      </a:r>
                      <a:r>
                        <a:rPr lang="pt-BR" sz="1100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Classifier</a:t>
                      </a:r>
                      <a:endParaRPr lang="pt-BR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99,99%</a:t>
                      </a:r>
                      <a:endParaRPr lang="pt-BR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35766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Naive</a:t>
                      </a:r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pt-BR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Bayes</a:t>
                      </a:r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- </a:t>
                      </a:r>
                      <a:r>
                        <a:rPr lang="pt-BR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Gaussian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95,08%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57064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Naive Bayes - Multinominal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91,94%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4052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Naive</a:t>
                      </a:r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pt-BR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Bayes</a:t>
                      </a:r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- Bernoulli 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91,26%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7701862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B8D831FB-2712-7EF2-9197-540A4442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368102"/>
              </p:ext>
            </p:extLst>
          </p:nvPr>
        </p:nvGraphicFramePr>
        <p:xfrm>
          <a:off x="5326380" y="2861310"/>
          <a:ext cx="3352800" cy="15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68967">
                  <a:extLst>
                    <a:ext uri="{9D8B030D-6E8A-4147-A177-3AD203B41FA5}">
                      <a16:colId xmlns:a16="http://schemas.microsoft.com/office/drawing/2014/main" val="2379298193"/>
                    </a:ext>
                  </a:extLst>
                </a:gridCol>
                <a:gridCol w="983833">
                  <a:extLst>
                    <a:ext uri="{9D8B030D-6E8A-4147-A177-3AD203B41FA5}">
                      <a16:colId xmlns:a16="http://schemas.microsoft.com/office/drawing/2014/main" val="411433717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Features</a:t>
                      </a:r>
                      <a:endParaRPr lang="pt-BR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Relevância</a:t>
                      </a:r>
                      <a:endParaRPr lang="pt-BR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5355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ratio_to_median_purchase_price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0.111726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99347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online_order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0.051678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8982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distance_from_hom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0.036177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11390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used_pin_number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0.017146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61820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used_chip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0.016556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98630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distance_from_last_transaction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0.011571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0051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repeat_retailer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0.004220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3114462"/>
                  </a:ext>
                </a:extLst>
              </a:tr>
            </a:tbl>
          </a:graphicData>
        </a:graphic>
      </p:graphicFrame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83ADF09-1B7C-5CC9-6027-1E6ADA7878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9563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127563" y="1789117"/>
            <a:ext cx="5989218" cy="1182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/>
              <a:t>Conclusão</a:t>
            </a:r>
            <a:endParaRPr sz="2800" dirty="0"/>
          </a:p>
        </p:txBody>
      </p:sp>
      <p:pic>
        <p:nvPicPr>
          <p:cNvPr id="3" name="Imagem 2" descr="Uma imagem contendo homem, segurando, cozinha, jovem&#10;&#10;Descrição gerada automaticamente">
            <a:extLst>
              <a:ext uri="{FF2B5EF4-FFF2-40B4-BE49-F238E27FC236}">
                <a16:creationId xmlns:a16="http://schemas.microsoft.com/office/drawing/2014/main" id="{DFA93793-462B-323A-7D49-3BDB9BABC9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68" t="1037" r="871"/>
          <a:stretch/>
        </p:blipFill>
        <p:spPr>
          <a:xfrm>
            <a:off x="3749040" y="0"/>
            <a:ext cx="5394960" cy="5143500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F10F0B-959E-ED1A-125D-896C6C6727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8894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6;p15">
            <a:extLst>
              <a:ext uri="{FF2B5EF4-FFF2-40B4-BE49-F238E27FC236}">
                <a16:creationId xmlns:a16="http://schemas.microsoft.com/office/drawing/2014/main" id="{7CBFE53C-86F5-CC99-34E3-19C683821C29}"/>
              </a:ext>
            </a:extLst>
          </p:cNvPr>
          <p:cNvSpPr txBox="1">
            <a:spLocks/>
          </p:cNvSpPr>
          <p:nvPr/>
        </p:nvSpPr>
        <p:spPr>
          <a:xfrm>
            <a:off x="1171732" y="217577"/>
            <a:ext cx="4587000" cy="529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2400" dirty="0"/>
              <a:t>Conclusão</a:t>
            </a:r>
            <a:endParaRPr lang="pt-BR" dirty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8F41A7BC-DCB1-65BA-4FC9-3C11CCA8CDA3}"/>
              </a:ext>
            </a:extLst>
          </p:cNvPr>
          <p:cNvCxnSpPr>
            <a:cxnSpLocks/>
          </p:cNvCxnSpPr>
          <p:nvPr/>
        </p:nvCxnSpPr>
        <p:spPr>
          <a:xfrm>
            <a:off x="1171732" y="886691"/>
            <a:ext cx="784401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154;p16">
            <a:extLst>
              <a:ext uri="{FF2B5EF4-FFF2-40B4-BE49-F238E27FC236}">
                <a16:creationId xmlns:a16="http://schemas.microsoft.com/office/drawing/2014/main" id="{FA9DCA39-0CCC-0710-6B9E-FCE6F8D94D77}"/>
              </a:ext>
            </a:extLst>
          </p:cNvPr>
          <p:cNvSpPr txBox="1">
            <a:spLocks/>
          </p:cNvSpPr>
          <p:nvPr/>
        </p:nvSpPr>
        <p:spPr>
          <a:xfrm>
            <a:off x="160349" y="1406237"/>
            <a:ext cx="4667959" cy="3519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A análise feita a partir do </a:t>
            </a:r>
            <a:r>
              <a:rPr lang="pt-BR" sz="1200" dirty="0" err="1">
                <a:solidFill>
                  <a:schemeClr val="bg1">
                    <a:lumMod val="95000"/>
                  </a:schemeClr>
                </a:solidFill>
              </a:rPr>
              <a:t>dataset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 selecionada teve como objetivo identificar fraudes nas compras com cartão de crédito. Para isso, fizemos testes no modelo utilizando diferentes variáveis e metodologias para chegar no resultado com maior precisão.</a:t>
            </a:r>
          </a:p>
          <a:p>
            <a:pPr marL="171450" indent="-1714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Com base nos modelos, chegamos a conclusão que o algoritmo com maior aderência ao </a:t>
            </a:r>
            <a:r>
              <a:rPr lang="pt-BR" sz="1200" dirty="0" err="1">
                <a:solidFill>
                  <a:schemeClr val="bg1">
                    <a:lumMod val="95000"/>
                  </a:schemeClr>
                </a:solidFill>
              </a:rPr>
              <a:t>dataset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 selecionado é o “</a:t>
            </a:r>
            <a:r>
              <a:rPr lang="pt-BR" sz="1200" dirty="0" err="1">
                <a:solidFill>
                  <a:schemeClr val="bg1">
                    <a:lumMod val="95000"/>
                  </a:schemeClr>
                </a:solidFill>
              </a:rPr>
              <a:t>decision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pt-BR" sz="1200" dirty="0" err="1">
                <a:solidFill>
                  <a:schemeClr val="bg1">
                    <a:lumMod val="95000"/>
                  </a:schemeClr>
                </a:solidFill>
              </a:rPr>
              <a:t>tree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pt-BR" sz="1200" dirty="0" err="1">
                <a:solidFill>
                  <a:schemeClr val="bg1">
                    <a:lumMod val="95000"/>
                  </a:schemeClr>
                </a:solidFill>
              </a:rPr>
              <a:t>classifier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” chegando a acurácia de 99,9%</a:t>
            </a:r>
          </a:p>
          <a:p>
            <a:pPr marL="171450" indent="-1714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Os métodos baseados em árvores nos dão modelos preditivos de alta precisão, estabilidade e facilidade de interpretação. </a:t>
            </a:r>
          </a:p>
          <a:p>
            <a:pPr marL="171450" indent="-1714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Sua representação gráfica é muito intuitiva e permite relacionar as hipóteses facilmente.</a:t>
            </a:r>
          </a:p>
          <a:p>
            <a:pPr marL="171450" indent="-1714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Além disso, esse algoritmo requer menos limpeza em comparação aos outros modelos e, até certo nível, não é influenciado por “outliers”.</a:t>
            </a:r>
          </a:p>
        </p:txBody>
      </p:sp>
      <p:pic>
        <p:nvPicPr>
          <p:cNvPr id="12" name="Imagem 11" descr="Diagrama&#10;&#10;Descrição gerada automaticamente">
            <a:extLst>
              <a:ext uri="{FF2B5EF4-FFF2-40B4-BE49-F238E27FC236}">
                <a16:creationId xmlns:a16="http://schemas.microsoft.com/office/drawing/2014/main" id="{16EC0ABE-EC70-256A-3C90-9BEA14E0EF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16" t="15393" r="11848" b="13313"/>
          <a:stretch/>
        </p:blipFill>
        <p:spPr>
          <a:xfrm>
            <a:off x="5046058" y="1798319"/>
            <a:ext cx="3969692" cy="1694007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07F99A-E1FA-BB85-DA45-4538B69822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9163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Agenda</a:t>
            </a:r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dirty="0"/>
              <a:t>Equipe;</a:t>
            </a:r>
            <a:endParaRPr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dirty="0"/>
              <a:t>Introdução;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dirty="0"/>
              <a:t>Dataset;</a:t>
            </a:r>
            <a:endParaRPr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dirty="0"/>
              <a:t>Modelo 1 - KNN;</a:t>
            </a:r>
            <a:endParaRPr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dirty="0"/>
              <a:t>Modelo 2 – Arvore de decisão;</a:t>
            </a:r>
            <a:endParaRPr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dirty="0"/>
              <a:t>Modelo 3 – </a:t>
            </a:r>
            <a:r>
              <a:rPr lang="pt-BR" dirty="0" err="1"/>
              <a:t>Naive</a:t>
            </a:r>
            <a:r>
              <a:rPr lang="pt-BR" dirty="0"/>
              <a:t> </a:t>
            </a:r>
            <a:r>
              <a:rPr lang="pt-BR" dirty="0" err="1"/>
              <a:t>Bayes</a:t>
            </a:r>
            <a:r>
              <a:rPr lang="pt-BR" dirty="0"/>
              <a:t>;</a:t>
            </a:r>
            <a:endParaRPr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dirty="0"/>
              <a:t>Resultados;</a:t>
            </a:r>
            <a:endParaRPr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dirty="0"/>
              <a:t>Conclusão;</a:t>
            </a:r>
            <a:endParaRPr dirty="0"/>
          </a:p>
        </p:txBody>
      </p:sp>
      <p:pic>
        <p:nvPicPr>
          <p:cNvPr id="141" name="Google Shape;141;p14"/>
          <p:cNvPicPr preferRelativeResize="0"/>
          <p:nvPr/>
        </p:nvPicPr>
        <p:blipFill rotWithShape="1">
          <a:blip r:embed="rId3">
            <a:alphaModFix/>
          </a:blip>
          <a:srcRect l="48997"/>
          <a:stretch/>
        </p:blipFill>
        <p:spPr>
          <a:xfrm>
            <a:off x="5211328" y="0"/>
            <a:ext cx="39326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FF1F5D1-F3CF-0F45-701C-F9DE2C1D70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</a:t>
            </a:fld>
            <a:endParaRPr lang="pt-B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018500" y="5579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Equipe</a:t>
            </a:r>
            <a:endParaRPr/>
          </a:p>
        </p:txBody>
      </p:sp>
      <p:pic>
        <p:nvPicPr>
          <p:cNvPr id="4" name="Espaço Reservado para Imagem 16">
            <a:extLst>
              <a:ext uri="{FF2B5EF4-FFF2-40B4-BE49-F238E27FC236}">
                <a16:creationId xmlns:a16="http://schemas.microsoft.com/office/drawing/2014/main" id="{BA7FC065-0C52-E9EA-E8C7-D2A2D6ADF2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8842" y="1599932"/>
            <a:ext cx="1221619" cy="1221619"/>
          </a:xfrm>
          <a:prstGeom prst="rect">
            <a:avLst/>
          </a:prstGeom>
        </p:spPr>
      </p:pic>
      <p:sp>
        <p:nvSpPr>
          <p:cNvPr id="5" name="Espaço Reservado para Texto 46">
            <a:extLst>
              <a:ext uri="{FF2B5EF4-FFF2-40B4-BE49-F238E27FC236}">
                <a16:creationId xmlns:a16="http://schemas.microsoft.com/office/drawing/2014/main" id="{2E8D3D2B-AE99-5AB9-B179-009E01EBFCC8}"/>
              </a:ext>
            </a:extLst>
          </p:cNvPr>
          <p:cNvSpPr txBox="1">
            <a:spLocks/>
          </p:cNvSpPr>
          <p:nvPr/>
        </p:nvSpPr>
        <p:spPr>
          <a:xfrm>
            <a:off x="5793122" y="2902624"/>
            <a:ext cx="1594565" cy="27321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 rtl="0">
              <a:defRPr lang="pt-BR"/>
            </a:defPPr>
            <a:lvl1pPr marL="228600" indent="-228600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>
                <a:solidFill>
                  <a:schemeClr val="tx1">
                    <a:alpha val="60000"/>
                  </a:schemeClr>
                </a:solidFill>
              </a:defRPr>
            </a:lvl1pPr>
            <a:lvl2pPr marL="6858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2pPr>
            <a:lvl3pPr marL="11430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3pPr>
            <a:lvl4pPr marL="16002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4pPr>
            <a:lvl5pPr marL="20574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BR" sz="1200" dirty="0">
                <a:solidFill>
                  <a:schemeClr val="bg1">
                    <a:lumMod val="95000"/>
                    <a:alpha val="60000"/>
                  </a:schemeClr>
                </a:solidFill>
              </a:rPr>
              <a:t>Rodrigo </a:t>
            </a:r>
            <a:r>
              <a:rPr lang="pt-BR" sz="1200" dirty="0" err="1">
                <a:solidFill>
                  <a:schemeClr val="bg1">
                    <a:lumMod val="95000"/>
                    <a:alpha val="60000"/>
                  </a:schemeClr>
                </a:solidFill>
              </a:rPr>
              <a:t>Naoto</a:t>
            </a:r>
            <a:endParaRPr lang="pt-BR" sz="1200" dirty="0">
              <a:solidFill>
                <a:schemeClr val="bg1">
                  <a:lumMod val="95000"/>
                  <a:alpha val="60000"/>
                </a:schemeClr>
              </a:solidFill>
            </a:endParaRPr>
          </a:p>
        </p:txBody>
      </p:sp>
      <p:sp>
        <p:nvSpPr>
          <p:cNvPr id="6" name="Espaço Reservado para Texto 44">
            <a:extLst>
              <a:ext uri="{FF2B5EF4-FFF2-40B4-BE49-F238E27FC236}">
                <a16:creationId xmlns:a16="http://schemas.microsoft.com/office/drawing/2014/main" id="{1299E2A3-6F89-478C-E654-562C5D613974}"/>
              </a:ext>
            </a:extLst>
          </p:cNvPr>
          <p:cNvSpPr txBox="1">
            <a:spLocks/>
          </p:cNvSpPr>
          <p:nvPr/>
        </p:nvSpPr>
        <p:spPr>
          <a:xfrm>
            <a:off x="4076559" y="2924530"/>
            <a:ext cx="1350788" cy="23526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 rtl="0">
              <a:defRPr lang="pt-BR"/>
            </a:defPPr>
            <a:lvl1pPr marL="228600" indent="-228600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>
                <a:solidFill>
                  <a:schemeClr val="tx1">
                    <a:alpha val="60000"/>
                  </a:schemeClr>
                </a:solidFill>
              </a:defRPr>
            </a:lvl1pPr>
            <a:lvl2pPr marL="6858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2pPr>
            <a:lvl3pPr marL="11430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3pPr>
            <a:lvl4pPr marL="16002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4pPr>
            <a:lvl5pPr marL="20574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BR" sz="1200" dirty="0">
                <a:solidFill>
                  <a:schemeClr val="bg1">
                    <a:lumMod val="95000"/>
                    <a:alpha val="60000"/>
                  </a:schemeClr>
                </a:solidFill>
              </a:rPr>
              <a:t>Bergson Araújo</a:t>
            </a:r>
          </a:p>
        </p:txBody>
      </p:sp>
      <p:pic>
        <p:nvPicPr>
          <p:cNvPr id="7" name="Imagem 6" descr="Pessoa de óculos e blusa azul&#10;&#10;Descrição gerada automaticamente">
            <a:extLst>
              <a:ext uri="{FF2B5EF4-FFF2-40B4-BE49-F238E27FC236}">
                <a16:creationId xmlns:a16="http://schemas.microsoft.com/office/drawing/2014/main" id="{5987E509-0C35-E0C4-AB9B-4C2E44CD7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381" y="1600472"/>
            <a:ext cx="1225853" cy="1225853"/>
          </a:xfrm>
          <a:prstGeom prst="rect">
            <a:avLst/>
          </a:prstGeom>
        </p:spPr>
      </p:pic>
      <p:pic>
        <p:nvPicPr>
          <p:cNvPr id="8" name="Imagem 7" descr="Homem tirando foto de si mesmo&#10;&#10;Descrição gerada automaticamente">
            <a:extLst>
              <a:ext uri="{FF2B5EF4-FFF2-40B4-BE49-F238E27FC236}">
                <a16:creationId xmlns:a16="http://schemas.microsoft.com/office/drawing/2014/main" id="{38F11F3F-55B9-E8C0-1465-E925013FCD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3580" y="1599932"/>
            <a:ext cx="1080363" cy="1225853"/>
          </a:xfrm>
          <a:prstGeom prst="rect">
            <a:avLst/>
          </a:prstGeom>
        </p:spPr>
      </p:pic>
      <p:pic>
        <p:nvPicPr>
          <p:cNvPr id="9" name="Imagem 8" descr="Homem dentro de carro&#10;&#10;Descrição gerada automaticamente">
            <a:extLst>
              <a:ext uri="{FF2B5EF4-FFF2-40B4-BE49-F238E27FC236}">
                <a16:creationId xmlns:a16="http://schemas.microsoft.com/office/drawing/2014/main" id="{A7274895-0173-3A73-02EB-43FD0223D5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9699" b="18146"/>
          <a:stretch/>
        </p:blipFill>
        <p:spPr>
          <a:xfrm>
            <a:off x="5757353" y="1578680"/>
            <a:ext cx="1124797" cy="1242871"/>
          </a:xfrm>
          <a:prstGeom prst="rect">
            <a:avLst/>
          </a:prstGeom>
        </p:spPr>
      </p:pic>
      <p:sp>
        <p:nvSpPr>
          <p:cNvPr id="10" name="Espaço Reservado para Texto 42">
            <a:extLst>
              <a:ext uri="{FF2B5EF4-FFF2-40B4-BE49-F238E27FC236}">
                <a16:creationId xmlns:a16="http://schemas.microsoft.com/office/drawing/2014/main" id="{63D3D1C8-1285-6D0D-1CF7-1DDDFA89C67E}"/>
              </a:ext>
            </a:extLst>
          </p:cNvPr>
          <p:cNvSpPr txBox="1">
            <a:spLocks/>
          </p:cNvSpPr>
          <p:nvPr/>
        </p:nvSpPr>
        <p:spPr>
          <a:xfrm>
            <a:off x="2325367" y="2902624"/>
            <a:ext cx="1350787" cy="2571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 rtl="0">
              <a:defRPr lang="pt-BR"/>
            </a:defPPr>
            <a:lvl1pPr marL="228600" indent="-228600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>
                <a:solidFill>
                  <a:schemeClr val="tx1">
                    <a:alpha val="60000"/>
                  </a:schemeClr>
                </a:solidFill>
              </a:defRPr>
            </a:lvl1pPr>
            <a:lvl2pPr marL="6858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2pPr>
            <a:lvl3pPr marL="11430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3pPr>
            <a:lvl4pPr marL="16002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4pPr>
            <a:lvl5pPr marL="20574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BR" sz="1200" dirty="0">
                <a:solidFill>
                  <a:schemeClr val="bg1">
                    <a:lumMod val="95000"/>
                    <a:alpha val="60000"/>
                  </a:schemeClr>
                </a:solidFill>
              </a:rPr>
              <a:t>Diego Honda</a:t>
            </a:r>
          </a:p>
        </p:txBody>
      </p:sp>
      <p:sp>
        <p:nvSpPr>
          <p:cNvPr id="11" name="Espaço Reservado para Texto 40">
            <a:extLst>
              <a:ext uri="{FF2B5EF4-FFF2-40B4-BE49-F238E27FC236}">
                <a16:creationId xmlns:a16="http://schemas.microsoft.com/office/drawing/2014/main" id="{F7859205-286F-4A91-2F52-E68BDE0AF568}"/>
              </a:ext>
            </a:extLst>
          </p:cNvPr>
          <p:cNvSpPr txBox="1">
            <a:spLocks/>
          </p:cNvSpPr>
          <p:nvPr/>
        </p:nvSpPr>
        <p:spPr>
          <a:xfrm>
            <a:off x="677389" y="2902624"/>
            <a:ext cx="1239314" cy="26062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200" dirty="0">
                <a:solidFill>
                  <a:schemeClr val="bg1">
                    <a:lumMod val="95000"/>
                    <a:alpha val="60000"/>
                  </a:schemeClr>
                </a:solidFill>
              </a:rPr>
              <a:t>Lídia Souza</a:t>
            </a:r>
          </a:p>
        </p:txBody>
      </p:sp>
      <p:pic>
        <p:nvPicPr>
          <p:cNvPr id="12" name="Imagem 11" descr="Rosto de mulher visto de perto&#10;&#10;Descrição gerada automaticamente com confiança média">
            <a:extLst>
              <a:ext uri="{FF2B5EF4-FFF2-40B4-BE49-F238E27FC236}">
                <a16:creationId xmlns:a16="http://schemas.microsoft.com/office/drawing/2014/main" id="{01ACE9D3-9882-2785-CDAE-558D9B8AFC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387687" y="1578680"/>
            <a:ext cx="1242871" cy="1242871"/>
          </a:xfrm>
          <a:prstGeom prst="rect">
            <a:avLst/>
          </a:prstGeom>
        </p:spPr>
      </p:pic>
      <p:sp>
        <p:nvSpPr>
          <p:cNvPr id="13" name="Espaço Reservado para Texto 40">
            <a:extLst>
              <a:ext uri="{FF2B5EF4-FFF2-40B4-BE49-F238E27FC236}">
                <a16:creationId xmlns:a16="http://schemas.microsoft.com/office/drawing/2014/main" id="{D550293B-BA24-1B23-3106-E9C03CE7F642}"/>
              </a:ext>
            </a:extLst>
          </p:cNvPr>
          <p:cNvSpPr txBox="1">
            <a:spLocks/>
          </p:cNvSpPr>
          <p:nvPr/>
        </p:nvSpPr>
        <p:spPr>
          <a:xfrm>
            <a:off x="7341040" y="2902624"/>
            <a:ext cx="1948408" cy="27321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 rtl="0">
              <a:defRPr lang="pt-BR"/>
            </a:defPPr>
            <a:lvl1pPr marL="228600" indent="-228600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b="1">
                <a:solidFill>
                  <a:schemeClr val="tx1">
                    <a:alpha val="60000"/>
                  </a:schemeClr>
                </a:solidFill>
              </a:defRPr>
            </a:lvl1pPr>
            <a:lvl2pPr marL="6858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2pPr>
            <a:lvl3pPr marL="11430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3pPr>
            <a:lvl4pPr marL="16002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4pPr>
            <a:lvl5pPr marL="20574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BR" sz="1200" dirty="0">
                <a:solidFill>
                  <a:schemeClr val="bg1">
                    <a:lumMod val="95000"/>
                    <a:alpha val="60000"/>
                  </a:schemeClr>
                </a:solidFill>
              </a:rPr>
              <a:t>Letícia Rossaneis</a:t>
            </a:r>
          </a:p>
        </p:txBody>
      </p:sp>
      <p:sp>
        <p:nvSpPr>
          <p:cNvPr id="14" name="Espaço Reservado para Número de Slide 1">
            <a:extLst>
              <a:ext uri="{FF2B5EF4-FFF2-40B4-BE49-F238E27FC236}">
                <a16:creationId xmlns:a16="http://schemas.microsoft.com/office/drawing/2014/main" id="{A5A2F66B-E2A9-63D1-5210-629DF42A1C6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</a:t>
            </a:fld>
            <a:endParaRPr lang="pt-B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3304423" y="356556"/>
            <a:ext cx="34938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Introdução</a:t>
            </a:r>
            <a:endParaRPr dirty="0"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1"/>
          </p:nvPr>
        </p:nvSpPr>
        <p:spPr>
          <a:xfrm>
            <a:off x="3304423" y="1116149"/>
            <a:ext cx="4939354" cy="36844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dirty="0"/>
              <a:t>Os pagamentos digitais estão evoluindo, mas os criminosos cibernéticos também.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dirty="0"/>
              <a:t>O uso de cartões como meio de pagamento em compras na internet e em aplicativos aumentou 46,5% no 2º trimestre de 2021 em comparação com o mesmo período de 2020.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dirty="0"/>
              <a:t>As transações com cartão de crédito cresceram 42% no terceiro trimestre de 2021 e movimentaram R$ 420 bilhões, é o que aponta a Associação Brasileira das Empresas de Cartões de Crédito e Serviços (</a:t>
            </a:r>
            <a:r>
              <a:rPr lang="pt-BR" dirty="0" err="1"/>
              <a:t>Abecs</a:t>
            </a:r>
            <a:r>
              <a:rPr lang="pt-BR" dirty="0"/>
              <a:t>).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dirty="0"/>
              <a:t>No mundo digital de hoje, onde trilhões de transações com cartões acontecem por dia, a detecção de fraudes é um desafio.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dirty="0"/>
              <a:t>Através das informações coletadas, nosso objetivo é detectar possíveis transações fraudulentas com base nos dados das compras.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pt-BR" dirty="0"/>
          </a:p>
        </p:txBody>
      </p:sp>
      <p:pic>
        <p:nvPicPr>
          <p:cNvPr id="9" name="Imagem 8" descr="Mouse de computador&#10;&#10;Descrição gerada automaticamente com confiança média">
            <a:extLst>
              <a:ext uri="{FF2B5EF4-FFF2-40B4-BE49-F238E27FC236}">
                <a16:creationId xmlns:a16="http://schemas.microsoft.com/office/drawing/2014/main" id="{8AB1DF3E-AE95-D226-AF23-A222794C7A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914"/>
          <a:stretch/>
        </p:blipFill>
        <p:spPr>
          <a:xfrm>
            <a:off x="0" y="0"/>
            <a:ext cx="3090530" cy="5143500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D81E95F-6BAC-3F60-49C1-B9792127A3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</a:t>
            </a:fld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245327" y="2114700"/>
            <a:ext cx="34938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/>
              <a:t>Dataset</a:t>
            </a:r>
            <a:endParaRPr sz="2800" dirty="0"/>
          </a:p>
        </p:txBody>
      </p:sp>
      <p:pic>
        <p:nvPicPr>
          <p:cNvPr id="5" name="Imagem 4" descr="Teclado de computador&#10;&#10;Descrição gerada automaticamente">
            <a:extLst>
              <a:ext uri="{FF2B5EF4-FFF2-40B4-BE49-F238E27FC236}">
                <a16:creationId xmlns:a16="http://schemas.microsoft.com/office/drawing/2014/main" id="{96EB0026-B4E4-9EB9-5E2B-C7AE9C117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218" y="1073277"/>
            <a:ext cx="5735782" cy="2996946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81DF041-A045-1F8D-1C71-E7D9B25FE7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1615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6;p15">
            <a:extLst>
              <a:ext uri="{FF2B5EF4-FFF2-40B4-BE49-F238E27FC236}">
                <a16:creationId xmlns:a16="http://schemas.microsoft.com/office/drawing/2014/main" id="{7CBFE53C-86F5-CC99-34E3-19C683821C29}"/>
              </a:ext>
            </a:extLst>
          </p:cNvPr>
          <p:cNvSpPr txBox="1">
            <a:spLocks/>
          </p:cNvSpPr>
          <p:nvPr/>
        </p:nvSpPr>
        <p:spPr>
          <a:xfrm>
            <a:off x="1171732" y="217577"/>
            <a:ext cx="4587000" cy="529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dirty="0"/>
              <a:t>Dataset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8F41A7BC-DCB1-65BA-4FC9-3C11CCA8CDA3}"/>
              </a:ext>
            </a:extLst>
          </p:cNvPr>
          <p:cNvCxnSpPr>
            <a:cxnSpLocks/>
          </p:cNvCxnSpPr>
          <p:nvPr/>
        </p:nvCxnSpPr>
        <p:spPr>
          <a:xfrm>
            <a:off x="1171732" y="886691"/>
            <a:ext cx="784401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154;p16">
            <a:extLst>
              <a:ext uri="{FF2B5EF4-FFF2-40B4-BE49-F238E27FC236}">
                <a16:creationId xmlns:a16="http://schemas.microsoft.com/office/drawing/2014/main" id="{FA9DCA39-0CCC-0710-6B9E-FCE6F8D94D77}"/>
              </a:ext>
            </a:extLst>
          </p:cNvPr>
          <p:cNvSpPr txBox="1">
            <a:spLocks/>
          </p:cNvSpPr>
          <p:nvPr/>
        </p:nvSpPr>
        <p:spPr>
          <a:xfrm>
            <a:off x="1171732" y="991600"/>
            <a:ext cx="7501213" cy="529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O </a:t>
            </a:r>
            <a:r>
              <a:rPr lang="pt-BR" sz="1200" dirty="0" err="1">
                <a:solidFill>
                  <a:schemeClr val="bg1">
                    <a:lumMod val="95000"/>
                  </a:schemeClr>
                </a:solidFill>
              </a:rPr>
              <a:t>dataset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 escolhido possui 8 colunas e 1.000.000 de transações envolvendo cartão de crédito.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8531F1D8-F27F-FD71-40C9-A897CA6D66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556831"/>
              </p:ext>
            </p:extLst>
          </p:nvPr>
        </p:nvGraphicFramePr>
        <p:xfrm>
          <a:off x="1039602" y="1907720"/>
          <a:ext cx="7231049" cy="171450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2403687">
                  <a:extLst>
                    <a:ext uri="{9D8B030D-6E8A-4147-A177-3AD203B41FA5}">
                      <a16:colId xmlns:a16="http://schemas.microsoft.com/office/drawing/2014/main" val="3694937782"/>
                    </a:ext>
                  </a:extLst>
                </a:gridCol>
                <a:gridCol w="4827362">
                  <a:extLst>
                    <a:ext uri="{9D8B030D-6E8A-4147-A177-3AD203B41FA5}">
                      <a16:colId xmlns:a16="http://schemas.microsoft.com/office/drawing/2014/main" val="84918551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Nome da Coluna</a:t>
                      </a:r>
                      <a:endParaRPr lang="pt-BR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Descrição</a:t>
                      </a:r>
                      <a:endParaRPr lang="pt-BR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1737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distance_from_home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a distância de casa onde a transação aconteceu.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9004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distance_from_last_transaction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 distância da última transação aconteceu.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5544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ratio_to_median_purchase_price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Razão da transação do preço de compra para o preço de compra mediano.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93623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repeat_varejista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É a transação aconteceu do mesmo varejista.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25494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chip_usado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É a transação através de chip (cartão de crédito).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42872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número_pino usado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A transação aconteceu usando o número PIN.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61497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pedido online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 transação é um pedido online.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4676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fraude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 transação é fraudulenta.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2687494"/>
                  </a:ext>
                </a:extLst>
              </a:tr>
            </a:tbl>
          </a:graphicData>
        </a:graphic>
      </p:graphicFrame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00A2AD2-B5A2-3943-7D0F-CAB8EFCD7B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0913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127563" y="1789117"/>
            <a:ext cx="5989218" cy="1182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/>
              <a:t>Modelo 1 -</a:t>
            </a:r>
            <a:br>
              <a:rPr lang="pt-BR" sz="3600" dirty="0"/>
            </a:br>
            <a:r>
              <a:rPr lang="pt-BR" sz="3600" dirty="0"/>
              <a:t>KNN</a:t>
            </a:r>
            <a:endParaRPr sz="2800" dirty="0"/>
          </a:p>
        </p:txBody>
      </p:sp>
      <p:pic>
        <p:nvPicPr>
          <p:cNvPr id="3" name="Imagem 2" descr="Uma imagem contendo homem, segurando, cozinha, jovem&#10;&#10;Descrição gerada automaticamente">
            <a:extLst>
              <a:ext uri="{FF2B5EF4-FFF2-40B4-BE49-F238E27FC236}">
                <a16:creationId xmlns:a16="http://schemas.microsoft.com/office/drawing/2014/main" id="{DCFF4BBA-BD2F-D131-E1BA-799A7C7B91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46" t="943"/>
          <a:stretch/>
        </p:blipFill>
        <p:spPr>
          <a:xfrm>
            <a:off x="3739127" y="34635"/>
            <a:ext cx="5404873" cy="5095009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DABD758-5607-F2ED-2D8A-A06CFDCD14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3445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6;p15">
            <a:extLst>
              <a:ext uri="{FF2B5EF4-FFF2-40B4-BE49-F238E27FC236}">
                <a16:creationId xmlns:a16="http://schemas.microsoft.com/office/drawing/2014/main" id="{7CBFE53C-86F5-CC99-34E3-19C683821C29}"/>
              </a:ext>
            </a:extLst>
          </p:cNvPr>
          <p:cNvSpPr txBox="1">
            <a:spLocks/>
          </p:cNvSpPr>
          <p:nvPr/>
        </p:nvSpPr>
        <p:spPr>
          <a:xfrm>
            <a:off x="1171732" y="217577"/>
            <a:ext cx="4587000" cy="529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dirty="0"/>
              <a:t>KNN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8F41A7BC-DCB1-65BA-4FC9-3C11CCA8CDA3}"/>
              </a:ext>
            </a:extLst>
          </p:cNvPr>
          <p:cNvCxnSpPr>
            <a:cxnSpLocks/>
          </p:cNvCxnSpPr>
          <p:nvPr/>
        </p:nvCxnSpPr>
        <p:spPr>
          <a:xfrm>
            <a:off x="1171732" y="886691"/>
            <a:ext cx="784401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B523AF0B-F412-C166-8FA7-E7196544AD69}"/>
              </a:ext>
            </a:extLst>
          </p:cNvPr>
          <p:cNvSpPr txBox="1"/>
          <p:nvPr/>
        </p:nvSpPr>
        <p:spPr>
          <a:xfrm>
            <a:off x="276625" y="1432573"/>
            <a:ext cx="4764101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b="0" dirty="0">
                <a:solidFill>
                  <a:srgbClr val="E1E1E6"/>
                </a:solidFill>
                <a:effectLst/>
                <a:latin typeface="+mn-lt"/>
              </a:rPr>
              <a:t>Modelo para casos de classificação, como no nosso caso de classificação binária (dois tipos específicos, mutuamente exclusivos), mas também pode ser usado em casos de regressão.</a:t>
            </a:r>
          </a:p>
          <a:p>
            <a:pPr marL="171450" indent="-1714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1200" b="0" dirty="0">
              <a:solidFill>
                <a:srgbClr val="E1E1E6"/>
              </a:solidFill>
              <a:effectLst/>
              <a:latin typeface="+mn-lt"/>
            </a:endParaRPr>
          </a:p>
          <a:p>
            <a:pPr marL="171450" indent="-1714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b="0" dirty="0">
                <a:solidFill>
                  <a:srgbClr val="E1E1E6"/>
                </a:solidFill>
                <a:effectLst/>
                <a:latin typeface="+mn-lt"/>
              </a:rPr>
              <a:t>Baseado nas k observações do conjunto de treinamento que são mais idênticas ou próximas da nova observação.</a:t>
            </a:r>
          </a:p>
          <a:p>
            <a:pPr marL="171450" indent="-1714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E1E1E6"/>
              </a:solidFill>
              <a:latin typeface="+mn-lt"/>
            </a:endParaRPr>
          </a:p>
          <a:p>
            <a:pPr marL="171450" indent="-1714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b="0" dirty="0">
                <a:solidFill>
                  <a:srgbClr val="E1E1E6"/>
                </a:solidFill>
                <a:effectLst/>
                <a:latin typeface="+mn-lt"/>
              </a:rPr>
              <a:t>A previsão é determinada pela classe de maior reincidência entre os k vizinhos mais próximos.</a:t>
            </a:r>
          </a:p>
          <a:p>
            <a:pPr marL="171450" indent="-1714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E1E1E6"/>
              </a:solidFill>
              <a:latin typeface="+mn-lt"/>
            </a:endParaRPr>
          </a:p>
          <a:p>
            <a:pPr marL="171450" indent="-1714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b="0" dirty="0">
                <a:solidFill>
                  <a:srgbClr val="E1E1E6"/>
                </a:solidFill>
                <a:effectLst/>
                <a:latin typeface="+mn-lt"/>
              </a:rPr>
              <a:t>Baseado na distância euclidiana, a qual é um caso particular da distância de Minkowski.</a:t>
            </a:r>
          </a:p>
          <a:p>
            <a:pPr marL="171450" indent="-1714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E1E1E6"/>
              </a:solidFill>
              <a:latin typeface="+mn-lt"/>
            </a:endParaRPr>
          </a:p>
          <a:p>
            <a:pPr marL="171450" indent="-1714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b="0" dirty="0">
                <a:solidFill>
                  <a:srgbClr val="E1E1E6"/>
                </a:solidFill>
                <a:effectLst/>
                <a:latin typeface="+mn-lt"/>
              </a:rPr>
              <a:t>Modelo não paramétrico baseado em instância, por ter que calcular a diferença entre a observação teste com cada observação de treino.</a:t>
            </a:r>
          </a:p>
          <a:p>
            <a:pPr marL="171450" indent="-1714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1200" b="0" dirty="0">
              <a:solidFill>
                <a:srgbClr val="E1E1E6"/>
              </a:solidFill>
              <a:effectLst/>
              <a:latin typeface="+mn-lt"/>
            </a:endParaRPr>
          </a:p>
          <a:p>
            <a:pPr marL="171450" indent="-1714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E1E1E6"/>
                </a:solidFill>
                <a:latin typeface="+mn-lt"/>
              </a:rPr>
              <a:t>Tempo de execução: 40</a:t>
            </a:r>
            <a:r>
              <a:rPr lang="pt-BR" sz="1200">
                <a:solidFill>
                  <a:srgbClr val="E1E1E6"/>
                </a:solidFill>
                <a:latin typeface="+mn-lt"/>
              </a:rPr>
              <a:t>+ minutos.</a:t>
            </a:r>
            <a:endParaRPr lang="pt-BR" sz="1200" b="0" dirty="0">
              <a:solidFill>
                <a:srgbClr val="E1E1E6"/>
              </a:solidFill>
              <a:effectLst/>
              <a:latin typeface="+mn-lt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20D58BF-0721-4AAB-4B3D-57ACEE8A4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826" y="1646385"/>
            <a:ext cx="3996018" cy="2699438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05B6107-4AAA-3EF3-B5EE-9F302FD5CD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3202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6;p15">
            <a:extLst>
              <a:ext uri="{FF2B5EF4-FFF2-40B4-BE49-F238E27FC236}">
                <a16:creationId xmlns:a16="http://schemas.microsoft.com/office/drawing/2014/main" id="{7CBFE53C-86F5-CC99-34E3-19C683821C29}"/>
              </a:ext>
            </a:extLst>
          </p:cNvPr>
          <p:cNvSpPr txBox="1">
            <a:spLocks/>
          </p:cNvSpPr>
          <p:nvPr/>
        </p:nvSpPr>
        <p:spPr>
          <a:xfrm>
            <a:off x="1171732" y="217577"/>
            <a:ext cx="4587000" cy="529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dirty="0"/>
              <a:t>KNN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8F41A7BC-DCB1-65BA-4FC9-3C11CCA8CDA3}"/>
              </a:ext>
            </a:extLst>
          </p:cNvPr>
          <p:cNvCxnSpPr>
            <a:cxnSpLocks/>
          </p:cNvCxnSpPr>
          <p:nvPr/>
        </p:nvCxnSpPr>
        <p:spPr>
          <a:xfrm>
            <a:off x="1171732" y="886691"/>
            <a:ext cx="784401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BDC17511-CB58-06AC-CEAE-8A8EBC415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6" y="1452283"/>
            <a:ext cx="5232827" cy="3411710"/>
          </a:xfrm>
          <a:prstGeom prst="rect">
            <a:avLst/>
          </a:prstGeom>
        </p:spPr>
      </p:pic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id="{8D1146CA-C175-D468-6DA3-2C00BAA9B94F}"/>
              </a:ext>
            </a:extLst>
          </p:cNvPr>
          <p:cNvGraphicFramePr>
            <a:graphicFrameLocks noGrp="1"/>
          </p:cNvGraphicFramePr>
          <p:nvPr/>
        </p:nvGraphicFramePr>
        <p:xfrm>
          <a:off x="5355772" y="1029661"/>
          <a:ext cx="3711390" cy="396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7130">
                  <a:extLst>
                    <a:ext uri="{9D8B030D-6E8A-4147-A177-3AD203B41FA5}">
                      <a16:colId xmlns:a16="http://schemas.microsoft.com/office/drawing/2014/main" val="335389214"/>
                    </a:ext>
                  </a:extLst>
                </a:gridCol>
                <a:gridCol w="1237130">
                  <a:extLst>
                    <a:ext uri="{9D8B030D-6E8A-4147-A177-3AD203B41FA5}">
                      <a16:colId xmlns:a16="http://schemas.microsoft.com/office/drawing/2014/main" val="2136695005"/>
                    </a:ext>
                  </a:extLst>
                </a:gridCol>
                <a:gridCol w="1237130">
                  <a:extLst>
                    <a:ext uri="{9D8B030D-6E8A-4147-A177-3AD203B41FA5}">
                      <a16:colId xmlns:a16="http://schemas.microsoft.com/office/drawing/2014/main" val="151017911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K(</a:t>
                      </a:r>
                      <a:r>
                        <a:rPr lang="pt-BR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n_neighbors</a:t>
                      </a:r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SCORE MEDIO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SCORE STD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98076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0.998736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0.000077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8799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0.998436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0.000119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621035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accent2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accent2"/>
                          </a:solidFill>
                          <a:effectLst/>
                          <a:latin typeface="+mn-lt"/>
                        </a:rPr>
                        <a:t>0.998763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accent2"/>
                          </a:solidFill>
                          <a:effectLst/>
                          <a:latin typeface="+mn-lt"/>
                        </a:rPr>
                        <a:t>0.000065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923818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0.998507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0.000092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88849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0.998728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0.000078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967827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0.998535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0.000122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286232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0.998707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0.000101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62271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0.998475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0.000090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21037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0.998617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0.000099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76025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0.998491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0.000110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728859"/>
                  </a:ext>
                </a:extLst>
              </a:tr>
            </a:tbl>
          </a:graphicData>
        </a:graphic>
      </p:graphicFrame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03E22DF-88A1-E055-82BB-7AC7F35B93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346766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5fae8262-b78e-4366-8929-a5d6aac95320}" enabled="1" method="Standard" siteId="{cf36141c-ddd7-45a7-b073-111f66d0b30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557</TotalTime>
  <Words>1206</Words>
  <Application>Microsoft Office PowerPoint</Application>
  <PresentationFormat>Apresentação na tela (16:9)</PresentationFormat>
  <Paragraphs>176</Paragraphs>
  <Slides>19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4" baseType="lpstr">
      <vt:lpstr>Calibri</vt:lpstr>
      <vt:lpstr>Montserrat</vt:lpstr>
      <vt:lpstr>Lato</vt:lpstr>
      <vt:lpstr>Arial</vt:lpstr>
      <vt:lpstr>Focus</vt:lpstr>
      <vt:lpstr>DETECÇÃO DE FRAUDES EM CARTÕES DE CRÉDITO</vt:lpstr>
      <vt:lpstr>Agenda</vt:lpstr>
      <vt:lpstr>Equipe</vt:lpstr>
      <vt:lpstr>Introdução</vt:lpstr>
      <vt:lpstr>Dataset</vt:lpstr>
      <vt:lpstr>Apresentação do PowerPoint</vt:lpstr>
      <vt:lpstr>Modelo 1 - KNN</vt:lpstr>
      <vt:lpstr>Apresentação do PowerPoint</vt:lpstr>
      <vt:lpstr>Apresentação do PowerPoint</vt:lpstr>
      <vt:lpstr>Modelo 2 - Decision Tree Classifier </vt:lpstr>
      <vt:lpstr>Apresentação do PowerPoint</vt:lpstr>
      <vt:lpstr>Apresentação do PowerPoint</vt:lpstr>
      <vt:lpstr>Apresentação do PowerPoint</vt:lpstr>
      <vt:lpstr>Modelo 3 - Naive Bayes</vt:lpstr>
      <vt:lpstr>Apresentação do PowerPoint</vt:lpstr>
      <vt:lpstr>Resultados</vt:lpstr>
      <vt:lpstr>Apresentação do PowerPoint</vt:lpstr>
      <vt:lpstr>Conclusão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DETECÇÃO DE FRAUDES EM CARTÕES DE CRÉDITO</dc:title>
  <dc:creator>rodrigo</dc:creator>
  <cp:lastModifiedBy>Lidia Maria Beirão de Souza</cp:lastModifiedBy>
  <cp:revision>17</cp:revision>
  <dcterms:modified xsi:type="dcterms:W3CDTF">2022-07-21T00:00:08Z</dcterms:modified>
</cp:coreProperties>
</file>